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Pictograms: Visual Data Storytelling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our journey into the world of pictograms! Today, we'll discover how pictures can tell powerful data stories that are easy to understand at a glance.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8389" y="352306"/>
            <a:ext cx="3203377" cy="400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We've Learned</a:t>
            </a:r>
            <a:endParaRPr lang="en-US" sz="2500" dirty="0"/>
          </a:p>
        </p:txBody>
      </p:sp>
      <p:sp>
        <p:nvSpPr>
          <p:cNvPr id="3" name="Shape 1"/>
          <p:cNvSpPr/>
          <p:nvPr/>
        </p:nvSpPr>
        <p:spPr>
          <a:xfrm>
            <a:off x="448389" y="1156930"/>
            <a:ext cx="64056" cy="64056"/>
          </a:xfrm>
          <a:prstGeom prst="roundRect">
            <a:avLst>
              <a:gd name="adj" fmla="val 713750"/>
            </a:avLst>
          </a:prstGeom>
          <a:solidFill>
            <a:srgbClr val="1B1B27"/>
          </a:solidFill>
          <a:ln/>
        </p:spPr>
      </p:sp>
      <p:sp>
        <p:nvSpPr>
          <p:cNvPr id="4" name="Text 2"/>
          <p:cNvSpPr/>
          <p:nvPr/>
        </p:nvSpPr>
        <p:spPr>
          <a:xfrm>
            <a:off x="640556" y="1088946"/>
            <a:ext cx="2793206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Pictograms use symbols to show data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640556" y="1417201"/>
            <a:ext cx="6518434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make information visual and easy to understand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448389" y="1946315"/>
            <a:ext cx="64056" cy="64056"/>
          </a:xfrm>
          <a:prstGeom prst="roundRect">
            <a:avLst>
              <a:gd name="adj" fmla="val 713750"/>
            </a:avLst>
          </a:prstGeom>
          <a:solidFill>
            <a:srgbClr val="1B1B27"/>
          </a:solidFill>
          <a:ln/>
        </p:spPr>
      </p:sp>
      <p:sp>
        <p:nvSpPr>
          <p:cNvPr id="7" name="Text 5"/>
          <p:cNvSpPr/>
          <p:nvPr/>
        </p:nvSpPr>
        <p:spPr>
          <a:xfrm>
            <a:off x="640556" y="1878330"/>
            <a:ext cx="254388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Every pictogram needs 4 key parts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640556" y="2206585"/>
            <a:ext cx="6518434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Title, symbols, key, and labels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448389" y="2735699"/>
            <a:ext cx="64056" cy="64056"/>
          </a:xfrm>
          <a:prstGeom prst="roundRect">
            <a:avLst>
              <a:gd name="adj" fmla="val 713750"/>
            </a:avLst>
          </a:prstGeom>
          <a:solidFill>
            <a:srgbClr val="1B1B27"/>
          </a:solidFill>
          <a:ln/>
        </p:spPr>
      </p:sp>
      <p:sp>
        <p:nvSpPr>
          <p:cNvPr id="10" name="Text 8"/>
          <p:cNvSpPr/>
          <p:nvPr/>
        </p:nvSpPr>
        <p:spPr>
          <a:xfrm>
            <a:off x="640556" y="2667714"/>
            <a:ext cx="2349103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see pictograms everywhere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640556" y="2995970"/>
            <a:ext cx="6518434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From road signs to weather forecasts</a:t>
            </a:r>
            <a:endParaRPr lang="en-US" sz="1000" dirty="0"/>
          </a:p>
        </p:txBody>
      </p:sp>
      <p:sp>
        <p:nvSpPr>
          <p:cNvPr id="12" name="Shape 10"/>
          <p:cNvSpPr/>
          <p:nvPr/>
        </p:nvSpPr>
        <p:spPr>
          <a:xfrm>
            <a:off x="448389" y="3525083"/>
            <a:ext cx="64056" cy="64056"/>
          </a:xfrm>
          <a:prstGeom prst="roundRect">
            <a:avLst>
              <a:gd name="adj" fmla="val 713750"/>
            </a:avLst>
          </a:prstGeom>
          <a:solidFill>
            <a:srgbClr val="1B1B27"/>
          </a:solidFill>
          <a:ln/>
        </p:spPr>
      </p:sp>
      <p:sp>
        <p:nvSpPr>
          <p:cNvPr id="13" name="Text 11"/>
          <p:cNvSpPr/>
          <p:nvPr/>
        </p:nvSpPr>
        <p:spPr>
          <a:xfrm>
            <a:off x="640556" y="3457099"/>
            <a:ext cx="2753797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Creating pictograms is fun and useful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640556" y="3785354"/>
            <a:ext cx="6518434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skill you'll use in many subjects and real life!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7479030" y="1072991"/>
            <a:ext cx="1601629" cy="200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 Check: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7479030" y="1401247"/>
            <a:ext cx="6710601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the key of a pictogram is 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🍎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4 students, how many students does 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🍎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🍎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🍎</a:t>
            </a:r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represent?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7479030" y="1750219"/>
            <a:ext cx="6710601" cy="544354"/>
          </a:xfrm>
          <a:prstGeom prst="roundRect">
            <a:avLst>
              <a:gd name="adj" fmla="val 9886"/>
            </a:avLst>
          </a:prstGeom>
          <a:solidFill>
            <a:srgbClr val="D9D9D9"/>
          </a:solidFill>
          <a:ln/>
        </p:spPr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07141" y="1942981"/>
            <a:ext cx="160139" cy="128111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7895392" y="1910358"/>
            <a:ext cx="6166128" cy="204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Think about it... then raise your hand to answer!</a:t>
            </a:r>
            <a:endParaRPr lang="en-US" sz="1000" dirty="0"/>
          </a:p>
        </p:txBody>
      </p:sp>
      <p:sp>
        <p:nvSpPr>
          <p:cNvPr id="20" name="Text 17"/>
          <p:cNvSpPr/>
          <p:nvPr/>
        </p:nvSpPr>
        <p:spPr>
          <a:xfrm>
            <a:off x="7479030" y="2438638"/>
            <a:ext cx="6710601" cy="163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8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Next class: We'll learn about bar graphs and how they compare to pictograms!</a:t>
            </a:r>
            <a:endParaRPr lang="en-US" sz="800" dirty="0"/>
          </a:p>
        </p:txBody>
      </p:sp>
      <p:pic>
        <p:nvPicPr>
          <p:cNvPr id="2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030" y="2746653"/>
            <a:ext cx="6710601" cy="67106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633"/>
            <a:ext cx="61767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We'll Learn Today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750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is a pictogram?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743325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definition and purpose of pictograms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31750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41955" y="32175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252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components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374332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the essential parts that make up an effective pictogram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000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Real-world examples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5491043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Discovering pictograms in our everyday lives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41955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000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Creating our own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549104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Designing and interpreting pictograms with our class data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What Is a Pictogram?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pictogram is a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chart that uses pictures or symbols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represent data instead of just numbers.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5671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Pictograms make information: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2369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Easy to understand at a glance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6589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Visually engaging and interesting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0808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Accessible to everyone, even if they're not strong readers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5028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memorable than tables of numbers</a:t>
            </a:r>
            <a:endParaRPr lang="en-US" sz="17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762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5321" y="2898934"/>
            <a:ext cx="8199715" cy="594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Essential Components of a Pictogram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5321" y="3778210"/>
            <a:ext cx="6554867" cy="1870948"/>
          </a:xfrm>
          <a:prstGeom prst="roundRect">
            <a:avLst>
              <a:gd name="adj" fmla="val 42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62965" y="3975854"/>
            <a:ext cx="570309" cy="570309"/>
          </a:xfrm>
          <a:prstGeom prst="roundRect">
            <a:avLst>
              <a:gd name="adj" fmla="val 16031810"/>
            </a:avLst>
          </a:prstGeom>
          <a:solidFill>
            <a:srgbClr val="1B1B27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770" y="4100632"/>
            <a:ext cx="256580" cy="3207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62965" y="4736187"/>
            <a:ext cx="23762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Title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62965" y="5147310"/>
            <a:ext cx="6159579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Tells us what the pictogram is about (e.g., "Our Favorite Sports")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7410212" y="3778210"/>
            <a:ext cx="6554867" cy="1870948"/>
          </a:xfrm>
          <a:prstGeom prst="roundRect">
            <a:avLst>
              <a:gd name="adj" fmla="val 42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607856" y="3975854"/>
            <a:ext cx="570309" cy="570309"/>
          </a:xfrm>
          <a:prstGeom prst="roundRect">
            <a:avLst>
              <a:gd name="adj" fmla="val 16031810"/>
            </a:avLst>
          </a:prstGeom>
          <a:solidFill>
            <a:srgbClr val="1B1B27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661" y="4100632"/>
            <a:ext cx="256580" cy="32075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07856" y="4736187"/>
            <a:ext cx="23762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Symbols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7607856" y="5147310"/>
            <a:ext cx="6159579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icons that represent the data (e.g.,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⚽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soccer)</a:t>
            </a:r>
            <a:endParaRPr lang="en-US" sz="1450" dirty="0"/>
          </a:p>
        </p:txBody>
      </p:sp>
      <p:sp>
        <p:nvSpPr>
          <p:cNvPr id="14" name="Shape 9"/>
          <p:cNvSpPr/>
          <p:nvPr/>
        </p:nvSpPr>
        <p:spPr>
          <a:xfrm>
            <a:off x="665321" y="5839182"/>
            <a:ext cx="6554867" cy="1870948"/>
          </a:xfrm>
          <a:prstGeom prst="roundRect">
            <a:avLst>
              <a:gd name="adj" fmla="val 42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862965" y="6036826"/>
            <a:ext cx="570309" cy="570309"/>
          </a:xfrm>
          <a:prstGeom prst="roundRect">
            <a:avLst>
              <a:gd name="adj" fmla="val 16031810"/>
            </a:avLst>
          </a:prstGeom>
          <a:solidFill>
            <a:srgbClr val="1B1B27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770" y="6161603"/>
            <a:ext cx="256580" cy="32075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62965" y="6797159"/>
            <a:ext cx="23762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</a:t>
            </a:r>
            <a:endParaRPr lang="en-US" sz="1850" dirty="0"/>
          </a:p>
        </p:txBody>
      </p:sp>
      <p:sp>
        <p:nvSpPr>
          <p:cNvPr id="18" name="Text 12"/>
          <p:cNvSpPr/>
          <p:nvPr/>
        </p:nvSpPr>
        <p:spPr>
          <a:xfrm>
            <a:off x="862965" y="7208282"/>
            <a:ext cx="6159579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Explains what each picture is worth (e.g.,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⚽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2 students)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7410212" y="5839182"/>
            <a:ext cx="6554867" cy="1870948"/>
          </a:xfrm>
          <a:prstGeom prst="roundRect">
            <a:avLst>
              <a:gd name="adj" fmla="val 42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607856" y="6036826"/>
            <a:ext cx="570309" cy="570309"/>
          </a:xfrm>
          <a:prstGeom prst="roundRect">
            <a:avLst>
              <a:gd name="adj" fmla="val 16031810"/>
            </a:avLst>
          </a:prstGeom>
          <a:solidFill>
            <a:srgbClr val="1B1B27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4661" y="6161603"/>
            <a:ext cx="256580" cy="32075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607856" y="6797159"/>
            <a:ext cx="2376249" cy="297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Labels</a:t>
            </a:r>
            <a:endParaRPr lang="en-US" sz="1850" dirty="0"/>
          </a:p>
        </p:txBody>
      </p:sp>
      <p:sp>
        <p:nvSpPr>
          <p:cNvPr id="23" name="Text 16"/>
          <p:cNvSpPr/>
          <p:nvPr/>
        </p:nvSpPr>
        <p:spPr>
          <a:xfrm>
            <a:off x="7607856" y="7208282"/>
            <a:ext cx="6159579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Names for each category (Soccer, Swimming, etc.)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52736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Pictograms in Our Daily Life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see pictograms everywhere, even if we don't realize it!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22146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Road signs (No Parking, No Entry)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62354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Restroom symbols for men and women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02561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Weather symbols on forecasts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34276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Safety instructions on airplanes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382976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 icons on your tablet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1638" y="4345186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all use simple pictures to communicate important information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quickly and clearly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6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17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Reading a Pictogram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24150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72415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5" name="Text 3"/>
          <p:cNvSpPr/>
          <p:nvPr/>
        </p:nvSpPr>
        <p:spPr>
          <a:xfrm>
            <a:off x="1173004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1: Read the title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73004" y="3471863"/>
            <a:ext cx="57714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what information the pictogram is showing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724150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28548" y="2724150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9" name="Text 7"/>
          <p:cNvSpPr/>
          <p:nvPr/>
        </p:nvSpPr>
        <p:spPr>
          <a:xfrm>
            <a:off x="7807762" y="29814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2: Check the key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807762" y="3471863"/>
            <a:ext cx="577155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See how many items each symbol represents (e.g.,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🍎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5 students)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681776"/>
            <a:ext cx="6407944" cy="1367909"/>
          </a:xfrm>
          <a:prstGeom prst="roundRect">
            <a:avLst>
              <a:gd name="adj" fmla="val 696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790" y="468177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3" name="Text 11"/>
          <p:cNvSpPr/>
          <p:nvPr/>
        </p:nvSpPr>
        <p:spPr>
          <a:xfrm>
            <a:off x="1173004" y="4939070"/>
            <a:ext cx="3418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3: Count the symbols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73004" y="5429488"/>
            <a:ext cx="57714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 the total for each category by multiplying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681776"/>
            <a:ext cx="6408063" cy="1367909"/>
          </a:xfrm>
          <a:prstGeom prst="roundRect">
            <a:avLst>
              <a:gd name="adj" fmla="val 696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28548" y="468177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7" name="Text 15"/>
          <p:cNvSpPr/>
          <p:nvPr/>
        </p:nvSpPr>
        <p:spPr>
          <a:xfrm>
            <a:off x="7807762" y="4939070"/>
            <a:ext cx="33194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Step 4: Compare the data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807762" y="5429488"/>
            <a:ext cx="57715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Look for patterns, highest/lowest values, and differences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3048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Let's practice with an example on the next slide!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7268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Practice: Class Favorite Book Genres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3040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Look at this pictogram and answer: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4845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 is the most popular book genre?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9065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many students prefer history books?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73285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 is the total number of students surveyed?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1750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many more students prefer adventure books than history books?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793105"/>
            <a:ext cx="7556421" cy="963811"/>
          </a:xfrm>
          <a:prstGeom prst="roundRect">
            <a:avLst>
              <a:gd name="adj" fmla="val 9884"/>
            </a:avLst>
          </a:prstGeom>
          <a:solidFill>
            <a:srgbClr val="D2D2E0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004" y="6137196"/>
            <a:ext cx="283488" cy="22681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017306" y="6076593"/>
            <a:ext cx="659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Remember: Count the icons and multiply by the key value!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5358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Let's Create Our Own Pictogram!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Here's our data about favorite colors in our class: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1260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Red: 8 students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5479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Blue: 12 students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9699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Green: 6 students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1639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create our pictogram: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73094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Choose a symbol (e.g.,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❤️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all colors)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17314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Decide what each symbol represents (e.g.,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❤️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= 2 students)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61534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 how many symbols to draw for each color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05754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a title, labels, and key</a:t>
            </a:r>
            <a:endParaRPr lang="en-US" sz="17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90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Pictograms vs. Tables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41427"/>
            <a:ext cx="13042821" cy="3090982"/>
          </a:xfrm>
          <a:prstGeom prst="roundRect">
            <a:avLst>
              <a:gd name="adj" fmla="val 308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849047"/>
            <a:ext cx="6513790" cy="3075742"/>
          </a:xfrm>
          <a:prstGeom prst="roundRect">
            <a:avLst>
              <a:gd name="adj" fmla="val 3097"/>
            </a:avLst>
          </a:prstGeom>
          <a:solidFill>
            <a:srgbClr val="E1E1EA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30758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Pictograms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566279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Visual and engaging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8224" y="4008477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Easy to understand at a glance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4450675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Good for comparing amounts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4892873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Perfect for presenting to others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28224" y="5335072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Makes data more memorable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315200" y="2849047"/>
            <a:ext cx="6513790" cy="3075742"/>
          </a:xfrm>
          <a:prstGeom prst="rect">
            <a:avLst/>
          </a:prstGeom>
          <a:solidFill>
            <a:srgbClr val="E1E1EA"/>
          </a:solidFill>
          <a:ln/>
        </p:spPr>
      </p:sp>
      <p:sp>
        <p:nvSpPr>
          <p:cNvPr id="12" name="Shape 10"/>
          <p:cNvSpPr/>
          <p:nvPr/>
        </p:nvSpPr>
        <p:spPr>
          <a:xfrm>
            <a:off x="7315200" y="2849047"/>
            <a:ext cx="30480" cy="3075742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3" name="Text 11"/>
          <p:cNvSpPr/>
          <p:nvPr/>
        </p:nvSpPr>
        <p:spPr>
          <a:xfrm>
            <a:off x="7542014" y="30758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Tables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42014" y="3566279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precise with exact numbers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2014" y="4008477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 show more detailed information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2014" y="4450675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Good for recording raw data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2014" y="4892873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Easier to show very large numbers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42014" y="5335072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Takes longer to understand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18755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Both have their uses! The best choice depends on your purpose and audience.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2025-09-07T16:36:07Z</dcterms:created>
  <dcterms:modified xsi:type="dcterms:W3CDTF">2025-09-07T16:36:07Z</dcterms:modified>
</cp:coreProperties>
</file>